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sldIdLst>
    <p:sldId id="294" r:id="rId2"/>
    <p:sldId id="293" r:id="rId3"/>
    <p:sldId id="275" r:id="rId4"/>
    <p:sldId id="276" r:id="rId5"/>
    <p:sldId id="282" r:id="rId6"/>
    <p:sldId id="288" r:id="rId7"/>
    <p:sldId id="289" r:id="rId8"/>
    <p:sldId id="290" r:id="rId9"/>
    <p:sldId id="291" r:id="rId10"/>
    <p:sldId id="292" r:id="rId11"/>
    <p:sldId id="277" r:id="rId12"/>
    <p:sldId id="278" r:id="rId13"/>
    <p:sldId id="279" r:id="rId14"/>
    <p:sldId id="280" r:id="rId15"/>
    <p:sldId id="261" r:id="rId16"/>
    <p:sldId id="262" r:id="rId17"/>
    <p:sldId id="284" r:id="rId18"/>
    <p:sldId id="285" r:id="rId19"/>
    <p:sldId id="286" r:id="rId20"/>
    <p:sldId id="28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15" autoAdjust="0"/>
    <p:restoredTop sz="86475" autoAdjust="0"/>
  </p:normalViewPr>
  <p:slideViewPr>
    <p:cSldViewPr>
      <p:cViewPr>
        <p:scale>
          <a:sx n="75" d="100"/>
          <a:sy n="75" d="100"/>
        </p:scale>
        <p:origin x="-122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41681-54CF-4EEC-8F45-8EE9D03C119F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F181A-E427-4A54-9B91-FB796DE91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F181A-E427-4A54-9B91-FB796DE9159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F181A-E427-4A54-9B91-FB796DE9159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F181A-E427-4A54-9B91-FB796DE9159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0_6e88c_15c32e22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14348" y="357166"/>
            <a:ext cx="7772400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Государственное казённое  учреждение здравоохранения «Областной специализированный дом ребёнка для детей с органическим поражением центральной нервной системы с нарушением психики» </a:t>
            </a:r>
            <a:endParaRPr kumimoji="0" lang="ru-RU" sz="2800" b="1" i="0" u="none" strike="noStrike" kern="1200" cap="none" spc="0" normalizeH="0" baseline="0" noProof="0" dirty="0">
              <a:ln w="180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786182" y="2714620"/>
            <a:ext cx="5186354" cy="35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Декларация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целей и задач на 2019г.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0_6e88c_15c32e22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42860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00034" y="857232"/>
            <a:ext cx="8143932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Эффективное и рациональное  использование бюджетных средств: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 Майских Указов Президента РФ  по уровню заработных плат сотрудников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медицинский и педагогический персонал);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недопущение формирования кредиторской задолженности.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673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Рабочий стол\документы к презентации наши дети\010.jpg"/>
          <p:cNvPicPr>
            <a:picLocks noChangeAspect="1" noChangeArrowheads="1"/>
          </p:cNvPicPr>
          <p:nvPr/>
        </p:nvPicPr>
        <p:blipFill>
          <a:blip r:embed="rId2"/>
          <a:srcRect t="9375" b="4166"/>
          <a:stretch>
            <a:fillRect/>
          </a:stretch>
        </p:blipFill>
        <p:spPr bwMode="auto">
          <a:xfrm>
            <a:off x="0" y="0"/>
            <a:ext cx="9144000" cy="592935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Прямоугольник 6"/>
          <p:cNvSpPr/>
          <p:nvPr/>
        </p:nvSpPr>
        <p:spPr>
          <a:xfrm>
            <a:off x="142844" y="2357430"/>
            <a:ext cx="4143404" cy="150019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2844" y="2357430"/>
            <a:ext cx="40005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+mj-lt"/>
                <a:cs typeface="Times New Roman" pitchFamily="18" charset="0"/>
              </a:rPr>
              <a:t>Программы диагностики патологических состояний (ПМПК – </a:t>
            </a:r>
            <a:r>
              <a:rPr lang="ru-RU" sz="1400" dirty="0" err="1" smtClean="0">
                <a:latin typeface="+mj-lt"/>
                <a:cs typeface="Times New Roman" pitchFamily="18" charset="0"/>
              </a:rPr>
              <a:t>медико-психолого-педагогический</a:t>
            </a:r>
            <a:r>
              <a:rPr lang="ru-RU" sz="1400" dirty="0" smtClean="0">
                <a:latin typeface="+mj-lt"/>
                <a:cs typeface="Times New Roman" pitchFamily="18" charset="0"/>
              </a:rPr>
              <a:t> консилиум)</a:t>
            </a:r>
          </a:p>
          <a:p>
            <a:pPr algn="just"/>
            <a:r>
              <a:rPr lang="ru-RU" sz="1400" dirty="0" smtClean="0">
                <a:latin typeface="+mj-lt"/>
                <a:cs typeface="Times New Roman" pitchFamily="18" charset="0"/>
              </a:rPr>
              <a:t>Своевременное определение уровня развития ребёнка (ПМПК)</a:t>
            </a:r>
          </a:p>
          <a:p>
            <a:pPr algn="just"/>
            <a:r>
              <a:rPr lang="ru-RU" sz="1400" dirty="0" smtClean="0">
                <a:latin typeface="+mj-lt"/>
                <a:cs typeface="Times New Roman" pitchFamily="18" charset="0"/>
              </a:rPr>
              <a:t>Выявление детей с отклонением в развитии</a:t>
            </a:r>
            <a:endParaRPr lang="ru-RU" sz="1400" dirty="0">
              <a:latin typeface="+mj-lt"/>
              <a:cs typeface="Times New Roman" pitchFamily="18" charset="0"/>
            </a:endParaRPr>
          </a:p>
        </p:txBody>
      </p:sp>
      <p:pic>
        <p:nvPicPr>
          <p:cNvPr id="10" name="Содержимое 5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500570"/>
            <a:ext cx="2190765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документы к презентации наши дети\003.jpg"/>
          <p:cNvPicPr>
            <a:picLocks noChangeAspect="1" noChangeArrowheads="1"/>
          </p:cNvPicPr>
          <p:nvPr/>
        </p:nvPicPr>
        <p:blipFill>
          <a:blip r:embed="rId2"/>
          <a:srcRect t="9375"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571876"/>
            <a:ext cx="4252631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документы к презентации наши дети\005.jpg"/>
          <p:cNvPicPr>
            <a:picLocks noChangeAspect="1" noChangeArrowheads="1"/>
          </p:cNvPicPr>
          <p:nvPr/>
        </p:nvPicPr>
        <p:blipFill>
          <a:blip r:embed="rId2"/>
          <a:srcRect t="9375" b="4166"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noFill/>
        </p:spPr>
      </p:pic>
      <p:pic>
        <p:nvPicPr>
          <p:cNvPr id="6" name="Picture 4" descr="E:\родители\DSC054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929066"/>
            <a:ext cx="3095646" cy="2321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документы к презентации наши дети\009.jpg"/>
          <p:cNvPicPr>
            <a:picLocks noChangeAspect="1" noChangeArrowheads="1"/>
          </p:cNvPicPr>
          <p:nvPr/>
        </p:nvPicPr>
        <p:blipFill>
          <a:blip r:embed="rId2"/>
          <a:srcRect t="9375" b="4166"/>
          <a:stretch>
            <a:fillRect/>
          </a:stretch>
        </p:blipFill>
        <p:spPr bwMode="auto">
          <a:xfrm>
            <a:off x="0" y="0"/>
            <a:ext cx="9144000" cy="5929354"/>
          </a:xfrm>
          <a:prstGeom prst="rect">
            <a:avLst/>
          </a:prstGeom>
          <a:noFill/>
        </p:spPr>
      </p:pic>
      <p:pic>
        <p:nvPicPr>
          <p:cNvPr id="5" name="Picture 2" descr="D:\DSC035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214686"/>
            <a:ext cx="4191029" cy="3143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Admin\Рабочий стол\документы к презентации наши дети\011.jpg"/>
          <p:cNvPicPr>
            <a:picLocks noChangeAspect="1" noChangeArrowheads="1"/>
          </p:cNvPicPr>
          <p:nvPr/>
        </p:nvPicPr>
        <p:blipFill>
          <a:blip r:embed="rId2"/>
          <a:srcRect t="9375" b="4166"/>
          <a:stretch>
            <a:fillRect/>
          </a:stretch>
        </p:blipFill>
        <p:spPr bwMode="auto">
          <a:xfrm>
            <a:off x="0" y="0"/>
            <a:ext cx="9144000" cy="5929354"/>
          </a:xfrm>
          <a:prstGeom prst="rect">
            <a:avLst/>
          </a:prstGeom>
          <a:noFill/>
        </p:spPr>
      </p:pic>
      <p:pic>
        <p:nvPicPr>
          <p:cNvPr id="5" name="Рисунок 4" descr="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3143248"/>
            <a:ext cx="2952771" cy="22145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2786058"/>
            <a:ext cx="914400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E:\прачка\DSC0761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00628" y="142852"/>
            <a:ext cx="3548055" cy="2661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Admin\Рабочий стол\документы к презентации наши дети\012.jpg"/>
          <p:cNvPicPr>
            <a:picLocks noChangeAspect="1" noChangeArrowheads="1"/>
          </p:cNvPicPr>
          <p:nvPr/>
        </p:nvPicPr>
        <p:blipFill>
          <a:blip r:embed="rId2"/>
          <a:srcRect t="9375" b="4166"/>
          <a:stretch>
            <a:fillRect/>
          </a:stretch>
        </p:blipFill>
        <p:spPr bwMode="auto">
          <a:xfrm>
            <a:off x="0" y="0"/>
            <a:ext cx="9144000" cy="59293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4714884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14290"/>
            <a:ext cx="8001056" cy="12144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Для успешной комплексной реабилитации в учреждении работают: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Музыкальный и физкультурный залы, зал ЛФК, сенсорная комната, </a:t>
            </a:r>
            <a:r>
              <a:rPr lang="ru-RU" dirty="0" err="1" smtClean="0">
                <a:solidFill>
                  <a:schemeClr val="tx1"/>
                </a:solidFill>
              </a:rPr>
              <a:t>физио-терапевтический</a:t>
            </a:r>
            <a:r>
              <a:rPr lang="ru-RU" dirty="0" smtClean="0">
                <a:solidFill>
                  <a:schemeClr val="tx1"/>
                </a:solidFill>
              </a:rPr>
              <a:t> кабинет, кабинет гидромассажа, процедурный кабинет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34" y="4929198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каждой группе </a:t>
            </a:r>
            <a:r>
              <a:rPr lang="ru-RU" dirty="0" smtClean="0"/>
              <a:t>организовано </a:t>
            </a:r>
            <a:r>
              <a:rPr lang="ru-RU" dirty="0" smtClean="0"/>
              <a:t>рабочее место для массажиста и уголок логопеда.</a:t>
            </a:r>
            <a:endParaRPr lang="ru-RU" dirty="0"/>
          </a:p>
        </p:txBody>
      </p:sp>
      <p:pic>
        <p:nvPicPr>
          <p:cNvPr id="8" name="Содержимое 5" descr="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428736"/>
            <a:ext cx="3429024" cy="257176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14876" y="4214818"/>
            <a:ext cx="3429024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4143380"/>
            <a:ext cx="3500462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1071571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Одним из направлений реализации проекта «Наши дети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в рамках долгосрочной программы «Десятилетие Детства»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укрепление материально-технической базы.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D:\DCIM\101MSDCF\DSC07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4476781" cy="3357586"/>
          </a:xfrm>
          <a:prstGeom prst="rect">
            <a:avLst/>
          </a:prstGeom>
          <a:noFill/>
        </p:spPr>
      </p:pic>
      <p:pic>
        <p:nvPicPr>
          <p:cNvPr id="8" name="Picture 3" descr="F:\дизайн- проект\dom_rebenka_-_Risunok_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02" y="2357430"/>
            <a:ext cx="5072098" cy="31701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857752" y="1214422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данный момент учреждению необходим ремонт фасада здания (ориентировочная стоимость 15 млн. руб.)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000496" y="5643578"/>
            <a:ext cx="492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Ремонт </a:t>
            </a:r>
            <a:r>
              <a:rPr lang="ru-RU" dirty="0" smtClean="0"/>
              <a:t>кровли основного здания </a:t>
            </a:r>
            <a:r>
              <a:rPr lang="ru-RU" dirty="0" smtClean="0"/>
              <a:t>с заменой вентиляционных люков (ориентировочно 5,6 млн. руб.)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5000637"/>
            <a:ext cx="4000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Ремонт асфальтового покрытия на территории (ориентировочно 1,5 млн. руб.)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571480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Установка спортивной площадки с резиновым покрытием и спортивным оборудованием (ориентировочная стоимость 1 млн. руб.) </a:t>
            </a:r>
            <a:endParaRPr lang="ru-RU" dirty="0"/>
          </a:p>
        </p:txBody>
      </p:sp>
      <p:pic>
        <p:nvPicPr>
          <p:cNvPr id="6" name="Picture 2" descr="F:\дизайн- проект\590fa1152d49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4401948" cy="2928958"/>
          </a:xfrm>
          <a:prstGeom prst="rect">
            <a:avLst/>
          </a:prstGeom>
          <a:noFill/>
        </p:spPr>
      </p:pic>
      <p:pic>
        <p:nvPicPr>
          <p:cNvPr id="7" name="Picture 4" descr="F:\дизайн- проект\игровая площадка с паровозиком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785926"/>
            <a:ext cx="4086228" cy="2938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28604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Установка центральной игровой площадки с резиновым покрытием и игровым оборудованием (ориентировочно 1 млн. руб.)</a:t>
            </a:r>
            <a:endParaRPr lang="ru-RU" dirty="0"/>
          </a:p>
        </p:txBody>
      </p:sp>
      <p:pic>
        <p:nvPicPr>
          <p:cNvPr id="5" name="Picture 5" descr="F:\дизайн- проект\игровая площадка с песочницам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4081877" cy="2538417"/>
          </a:xfrm>
          <a:prstGeom prst="rect">
            <a:avLst/>
          </a:prstGeom>
          <a:noFill/>
        </p:spPr>
      </p:pic>
      <p:pic>
        <p:nvPicPr>
          <p:cNvPr id="6" name="Picture 3" descr="F:\дизайн- проект\игровая площадка - сказка.jpg"/>
          <p:cNvPicPr>
            <a:picLocks noChangeAspect="1" noChangeArrowheads="1"/>
          </p:cNvPicPr>
          <p:nvPr/>
        </p:nvPicPr>
        <p:blipFill>
          <a:blip r:embed="rId3" cstate="print"/>
          <a:srcRect b="11899"/>
          <a:stretch>
            <a:fillRect/>
          </a:stretch>
        </p:blipFill>
        <p:spPr bwMode="auto">
          <a:xfrm>
            <a:off x="4000496" y="3429000"/>
            <a:ext cx="4621952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0_6e88c_15c32e22_X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2852"/>
            <a:ext cx="8229600" cy="314327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Основные направления работы:</a:t>
            </a:r>
          </a:p>
          <a:p>
            <a:pPr marL="452628" indent="-34290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1.Развитие детского здравоохранения</a:t>
            </a:r>
          </a:p>
          <a:p>
            <a:pPr marL="452628" indent="-34290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Сбережение нации </a:t>
            </a: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 Воспитание детей - стратегический общенациональный приоритет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Обеспечение лекарственными препаратами в рамках выполнения стандартов и клинических рекомендаций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 Развитие кадрового потенциала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6.Внедрение технологий цифрового здравоохранения</a:t>
            </a:r>
          </a:p>
          <a:p>
            <a:pPr>
              <a:buNone/>
            </a:pPr>
            <a:r>
              <a:rPr lang="ru-RU" sz="18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Эффективное использование бюджетных средств:</a:t>
            </a:r>
            <a:endParaRPr lang="ru-RU" sz="2000" b="1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Documents and Settings\Admin\Рабочий стол\информация по запросу\фото ОРП\DSC081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79928">
            <a:off x="5637023" y="3726889"/>
            <a:ext cx="3024621" cy="2827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1" name="Picture 3" descr="C:\Documents and Settings\Admin\Рабочий стол\информация по запросу\фото ОРП\DSC082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571852"/>
            <a:ext cx="4381530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357166"/>
            <a:ext cx="8001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успешной социализации детей необходимо организовывать поездки детей в парки, театры и другие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культурно-досуговые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места. Для этого необходим специально оборудованный транспорт-микроавтобус (ориентировочная цена 1,2 млн.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8852216a-d1a4-4e1d-8d16-66d62f001f51.jpg"/>
          <p:cNvPicPr>
            <a:picLocks noChangeAspect="1"/>
          </p:cNvPicPr>
          <p:nvPr/>
        </p:nvPicPr>
        <p:blipFill>
          <a:blip r:embed="rId2"/>
          <a:srcRect b="5256"/>
          <a:stretch>
            <a:fillRect/>
          </a:stretch>
        </p:blipFill>
        <p:spPr>
          <a:xfrm>
            <a:off x="3214678" y="2500306"/>
            <a:ext cx="5701156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0_6e88c_15c32e22_X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801104" cy="628654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Развитие детского здравоохранения: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снижение детской смертности от 0 до 4 лет (не более одного случая), не допускать смертности детей от управляемых причин;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проведение совместно со специалистами ГУЗ ДГКБ диспансеризации воспитанников в соответствии с нормативными документами  МЗ и СР РФ (план 2019 года - 20 воспитанников</a:t>
            </a:r>
            <a:r>
              <a:rPr lang="ru-RU" sz="1600" dirty="0" smtClean="0"/>
              <a:t>);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своевременное и качественное оказание лечебно-диагностических, реабилитационных мероприятий по итогам диспансеризации;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- взаимодействие с учреждениями здравоохранения области по своевременному оказанию стационарной специализированный помощи в профильных  отделениях (неврология, нейрохирургия, хирургия, офтальмология и др.);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-  проведение мероприятий, направленных на профилактику острых респираторных заболеваний у детей: оздоровительные мероприятия (закаливание,  рациональное питание, витаминотерапия,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бальнео-терапия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кислородотерапия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гидромассаж и др.). План на 2019 год – снижение заболеваемости воспитанников от ОРВИ на 10%.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вакцинация детей от управляемых инфекций в рамках Национального календаря профилактических прививок; охват не менее 95%;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 расширение реабилитационных мероприятий с освоением  нового  приобретаемого  медицинского оборудования;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обеспечение  своевременного направления  ребёнка на ВМП в ФМУ (при необходимости);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0_6e88c_15c32e22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2714644"/>
          </a:xfrm>
        </p:spPr>
        <p:txBody>
          <a:bodyPr>
            <a:normAutofit fontScale="62500" lnSpcReduction="20000"/>
          </a:bodyPr>
          <a:lstStyle/>
          <a:p>
            <a:r>
              <a:rPr lang="ru-RU" sz="38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Новое направление в деятельности ГКУЗ Специализированный дом ребенка по организации отделения ранней помощи по инициативе Губернатора Ульяновской области С.И. Морозова преобразован в проект «Наши дети» и вошёл одним из приоритетных направлений в долгосрочную  программу «Десятилетие детства», объявленную Президентом Российской Федерации В.В. Путиным.</a:t>
            </a:r>
          </a:p>
          <a:p>
            <a:endParaRPr lang="ru-RU" dirty="0"/>
          </a:p>
        </p:txBody>
      </p:sp>
      <p:pic>
        <p:nvPicPr>
          <p:cNvPr id="5" name="Picture 2" descr="E:\дополнение к дизайн\DSC078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00438"/>
            <a:ext cx="4095779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0_6e88c_15c32e22_X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42844" y="214290"/>
            <a:ext cx="885824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Сбережение нации: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профилактика социального сиротства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приобретение ребёнком, оставшимся без попечения родителей семьи.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План 2019 год 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доля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детей, возвращаемых в родные семьи и передаваемые семейные формы устройства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не ниже 70% от числа выбывающих детей;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обеспечение защиты прав и соблюдение законных интересов каждого ребенка;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повышение эффективности комплексной поддержки уязвимых категорий детей (с ОВЗ, оставшихся без попечения родителей, находящихся в социально опасном положении, сирот), способствующей их социальной реабилитации и полноценной интеграции в общество;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Реализация приоритетных направлений  «Концепции развития ранней помощи в Российской Федерации на период до 2020 года»  через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продолжение реализации проекта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 Наши дети», вошедшего в долгосрочную программу «Десятилетие детства» - оказание эффективной ранней медицинской и психолого-педагогической помощи нуждающимся детям, воспитывающимся в семье ( отделение ранней помощи – ОРП); взаимодействие с муниципалитетами области по выявлению детей, нуждающихся в ранней помощи;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Обеспечить полноценный  охват воспитанников комплексной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медико-психолого-педагогической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реабилитацией. План 2019 год не менее 95%;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работа с родителями - обеспечение поддержки семейного воспитания, содействие формированию ответственного отношения родителей или законных представителей к воспитанию детей;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обеспечение условий для повышения социальной, коммуникативной и педагогической компетентности родителей;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создание условий для просвещения и консультирования родителей по правовым, экономическим, медицинским, психолого-педагогическим и иным вопросам семейного воспитания;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создание атмосферы уважения к родителям и родительскому вкладу в воспитание детей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73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0_6e88c_15c32e22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596" y="285728"/>
            <a:ext cx="8429684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3.Воспитание детей - стратегический общенациональный приоритет: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в учреждении здравоохранения образовательной деятельности детей раннего и младшего дошкольного возраста  в соответствии с образовательной программой дошкольного образования (лицензия на осуществление образовательной деятельности № 2860);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повышение эффективности образовательно-воспитательной деятельности, уровня психолого-педагогической поддержки, социализации детей;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создание условий для повышения ресурсного, организационного, методического обеспечения педагогической деятельности и ответственности за ее результаты;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информационное организационно-методическое оснащение медицинской и образовательной деятельности в соответствии с современными требованиями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2019 года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оснащение рабочих мест педагога-психолога и логопеда АРМ с установкой обучающих программ.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73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0_6e88c_15c32e22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642918"/>
            <a:ext cx="9001156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лекарственными препаратами в рамках выполнения стандартов и клинических рекомендаций лечения: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Своевременно формировать потребность,   осуществлять закупки  и мониторинг наличия лекарственных препаратов с использованием ПО – персонифицированный учёт лекарственных препаратов;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контроль за назначением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лекарственных препаратов  с учётом клинических рекомендаций и стандартов лечения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семинаров с врачами по рациональному использованию лекарственных средств, внедрение клинических рекомендаций, не допущение </a:t>
            </a:r>
            <a:r>
              <a:rPr kumimoji="0" lang="ru-RU" sz="2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полипрагмазии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внедрение ПО «Маркировка».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План 2019 год – до 01.07.2019 года приобретение сканера.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73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0_6e88c_15c32e22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18" name="Picture 2" descr="D:\DCIM\101MSDCF\DSC069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143380"/>
            <a:ext cx="3405180" cy="25538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14348" y="42860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Развитие кадрового потенциала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квалификации специалистов с высшим и средним медицинским и педагогическим образованием: План 2019 года - 10 медицинских сестёр, 5 воспитателей;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привлечение кадров для работы в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учреждение. План 2019 года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логопед, педагог-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психолог, 2 воспитателя, врач – невролог, медицинская сестра по массажу, медицинская сестра по физиотерапии,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повышение престижа профессий, связанных с воспитанием детей, присмотром и уходом за детьми, создание атмосферы уважения к их труду, разработка мер по их социальной поддержке, активная работа Совета наставников, молодёжного совета, Совета ветеранов,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Общественного Совета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проведение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работы  в образовательных учреждениях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г. Ульяновска</a:t>
            </a:r>
          </a:p>
        </p:txBody>
      </p:sp>
    </p:spTree>
  </p:cSld>
  <p:clrMapOvr>
    <a:masterClrMapping/>
  </p:clrMapOvr>
  <p:transition advTm="673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0_6e88c_15c32e22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42860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428604"/>
            <a:ext cx="800105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Внедрение технологий цифрового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здравоохранения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переоснащение  учреждения   компьютерным сетевым оборудованием в соответствии с дорожной картой МЗУО;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переход на полный юридически значимый электронный  медицинский документооборот;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использование современных информационных и коммуникационных технологий, электронных информационно-методических ресурсов для достижения цели и результатов реализации Декларации.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734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690</TotalTime>
  <Words>1119</Words>
  <PresentationFormat>Экран (4:3)</PresentationFormat>
  <Paragraphs>78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83</cp:revision>
  <dcterms:modified xsi:type="dcterms:W3CDTF">2019-02-07T04:45:15Z</dcterms:modified>
</cp:coreProperties>
</file>